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53986-1718-866E-A151-1ADB1351F0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14224F-1ADB-D51D-0072-300EB720AE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85F133-0C68-A480-BEDB-BD79D31B9D33}"/>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A6EC7F2E-A6C3-9814-67BE-E1E5621AB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682E5-91A7-B32D-3DDC-0B03C78009CF}"/>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167060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B0FD0-21FC-7908-E2B5-2D466FE449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1790D1-9BBE-497F-5682-A00805502A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E8E41-8528-FA33-0554-4DAA81FD38E0}"/>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B978BC4B-6419-0D03-B7A1-55B7231A46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579D7-B72E-3FC4-51EA-D6E3D08EBD72}"/>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211754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04B1D9-8BBA-112E-766A-1E16F7B266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09ABA-5A7C-555B-98A0-EC2F686B3F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065C4F-749B-F186-A9DA-BB969736550D}"/>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B0D57EE7-EA10-C858-A176-BF2707A0F8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17994-9B0E-365B-9D58-29EA2FACD710}"/>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29873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A03B6-A5DB-185B-7691-17718002B6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8C71F-CA2C-6034-1DD2-C73241213B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9A28F-0C59-DB4E-3061-B750C858E37E}"/>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5B0AB655-CF2B-2E85-358D-8B32A9177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305BC-935B-4446-22B9-3DD43DEE91B7}"/>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394942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F91C1-EF41-651D-5185-6D57655BD2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8B1B22-6610-6B7E-7F89-2FC1DAE7E1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5BF6E9-6C6B-EEC2-591B-CDB3E5825B36}"/>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3F903225-3E03-CD31-BC60-10DA63CE7B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A529D-63A0-4701-51DE-C3D054C34DEC}"/>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185458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C9DD7-1A66-85E3-1910-8073C69A68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236F6C-EA9B-52AC-908F-41AA041DC7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FA236F-66AB-8372-401C-33A5427299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13EEEC-4025-B30B-30BB-085B8E5122C6}"/>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6" name="Footer Placeholder 5">
            <a:extLst>
              <a:ext uri="{FF2B5EF4-FFF2-40B4-BE49-F238E27FC236}">
                <a16:creationId xmlns:a16="http://schemas.microsoft.com/office/drawing/2014/main" id="{76685F7A-E884-AD3E-A5A6-B1417B0EFE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20A8FD-2D00-6850-2CFE-CA530707D3F4}"/>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333065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2CDD3-A9AE-F8E7-30C6-7C77517395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F5D538-257C-AC7F-D1E5-0B852E44FA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B9CCD3-557A-DAA0-828C-A253380A7F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FCB18E-E7E7-0868-2275-6BEEC22FE7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A5C2E-5149-7698-8A42-6DAEA72955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32BECA-81FF-8120-F805-CF80E8704074}"/>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8" name="Footer Placeholder 7">
            <a:extLst>
              <a:ext uri="{FF2B5EF4-FFF2-40B4-BE49-F238E27FC236}">
                <a16:creationId xmlns:a16="http://schemas.microsoft.com/office/drawing/2014/main" id="{EFE8C146-E93F-6B14-64C2-CC978A944D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556C3D-03DF-160B-0DDD-B9D705C4FB21}"/>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427815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BB2E-A967-81B9-CD00-408425013B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ADCB32-3863-84AE-1292-E68DB5735C1C}"/>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4" name="Footer Placeholder 3">
            <a:extLst>
              <a:ext uri="{FF2B5EF4-FFF2-40B4-BE49-F238E27FC236}">
                <a16:creationId xmlns:a16="http://schemas.microsoft.com/office/drawing/2014/main" id="{539316E5-88CC-6713-7808-28255159CB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31CC88-F539-7479-2976-4C3E980F2F59}"/>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3326662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C3B19C-AA9F-0A57-231A-665A9E6A8D64}"/>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3" name="Footer Placeholder 2">
            <a:extLst>
              <a:ext uri="{FF2B5EF4-FFF2-40B4-BE49-F238E27FC236}">
                <a16:creationId xmlns:a16="http://schemas.microsoft.com/office/drawing/2014/main" id="{C27A016F-8DEA-CE78-29DD-86A77FE73B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904D63-69FD-9A3A-B162-9CD617E4F7B5}"/>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38326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1E5B-358B-A28C-D55F-324B914D6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189BC7-8F0B-395B-E054-E81E1421EC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20D937-D427-0DB7-088F-7EA810A4F8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E2F717-E5B8-60D0-BA32-CBAD254E220B}"/>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6" name="Footer Placeholder 5">
            <a:extLst>
              <a:ext uri="{FF2B5EF4-FFF2-40B4-BE49-F238E27FC236}">
                <a16:creationId xmlns:a16="http://schemas.microsoft.com/office/drawing/2014/main" id="{F2D48F35-8C1A-A74A-7294-BB7C101657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2374B6-7BF7-7F08-A553-477FB8411A02}"/>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2049771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B153B-6604-0584-23C7-FFD150F4A5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8EAE23-372D-616F-47BC-ECA337674A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B276FC-37B2-18D7-9A1D-F3F6DCF1BE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8AE437-B2C1-6730-9EDB-D0ED0B03534E}"/>
              </a:ext>
            </a:extLst>
          </p:cNvPr>
          <p:cNvSpPr>
            <a:spLocks noGrp="1"/>
          </p:cNvSpPr>
          <p:nvPr>
            <p:ph type="dt" sz="half" idx="10"/>
          </p:nvPr>
        </p:nvSpPr>
        <p:spPr/>
        <p:txBody>
          <a:bodyPr/>
          <a:lstStyle/>
          <a:p>
            <a:fld id="{51FC55DC-02BF-47CB-93A6-506E6D00D222}" type="datetimeFigureOut">
              <a:rPr lang="en-US" smtClean="0"/>
              <a:t>1/15/2024</a:t>
            </a:fld>
            <a:endParaRPr lang="en-US"/>
          </a:p>
        </p:txBody>
      </p:sp>
      <p:sp>
        <p:nvSpPr>
          <p:cNvPr id="6" name="Footer Placeholder 5">
            <a:extLst>
              <a:ext uri="{FF2B5EF4-FFF2-40B4-BE49-F238E27FC236}">
                <a16:creationId xmlns:a16="http://schemas.microsoft.com/office/drawing/2014/main" id="{C0D26F40-A02E-7FEC-4212-BD3423D503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C5F5A0-6B78-8378-70AB-561FC16403F6}"/>
              </a:ext>
            </a:extLst>
          </p:cNvPr>
          <p:cNvSpPr>
            <a:spLocks noGrp="1"/>
          </p:cNvSpPr>
          <p:nvPr>
            <p:ph type="sldNum" sz="quarter" idx="12"/>
          </p:nvPr>
        </p:nvSpPr>
        <p:spPr/>
        <p:txBody>
          <a:bodyPr/>
          <a:lstStyle/>
          <a:p>
            <a:fld id="{7D2C49C7-C908-4221-8575-7357BD6EC8C7}" type="slidenum">
              <a:rPr lang="en-US" smtClean="0"/>
              <a:t>‹#›</a:t>
            </a:fld>
            <a:endParaRPr lang="en-US"/>
          </a:p>
        </p:txBody>
      </p:sp>
    </p:spTree>
    <p:extLst>
      <p:ext uri="{BB962C8B-B14F-4D97-AF65-F5344CB8AC3E}">
        <p14:creationId xmlns:p14="http://schemas.microsoft.com/office/powerpoint/2010/main" val="131229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773">
              <a:srgbClr val="E8EDF7"/>
            </a:gs>
            <a:gs pos="31000">
              <a:srgbClr val="D1DCF0"/>
            </a:gs>
            <a:gs pos="13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9C586B-3D5F-CF57-229A-A1141E17B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D953A2-CA42-1649-E148-D110F20640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66659F-780E-1AA6-BD5F-180FBDC69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C55DC-02BF-47CB-93A6-506E6D00D222}" type="datetimeFigureOut">
              <a:rPr lang="en-US" smtClean="0"/>
              <a:t>1/15/2024</a:t>
            </a:fld>
            <a:endParaRPr lang="en-US"/>
          </a:p>
        </p:txBody>
      </p:sp>
      <p:sp>
        <p:nvSpPr>
          <p:cNvPr id="5" name="Footer Placeholder 4">
            <a:extLst>
              <a:ext uri="{FF2B5EF4-FFF2-40B4-BE49-F238E27FC236}">
                <a16:creationId xmlns:a16="http://schemas.microsoft.com/office/drawing/2014/main" id="{B626B7DF-21ED-1F2C-1FC0-A6FBEAA0D4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5C33BB-CDC6-4EDF-99E9-E94851263D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C49C7-C908-4221-8575-7357BD6EC8C7}" type="slidenum">
              <a:rPr lang="en-US" smtClean="0"/>
              <a:t>‹#›</a:t>
            </a:fld>
            <a:endParaRPr lang="en-US"/>
          </a:p>
        </p:txBody>
      </p:sp>
    </p:spTree>
    <p:extLst>
      <p:ext uri="{BB962C8B-B14F-4D97-AF65-F5344CB8AC3E}">
        <p14:creationId xmlns:p14="http://schemas.microsoft.com/office/powerpoint/2010/main" val="1837986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9B40-3A56-4816-B877-38DC1FE00D45}"/>
              </a:ext>
            </a:extLst>
          </p:cNvPr>
          <p:cNvSpPr>
            <a:spLocks noGrp="1"/>
          </p:cNvSpPr>
          <p:nvPr>
            <p:ph type="ctrTitle"/>
          </p:nvPr>
        </p:nvSpPr>
        <p:spPr/>
        <p:txBody>
          <a:bodyPr/>
          <a:lstStyle/>
          <a:p>
            <a:r>
              <a:rPr lang="en-US" dirty="0"/>
              <a:t>Table of Unity Meeting</a:t>
            </a:r>
          </a:p>
        </p:txBody>
      </p:sp>
      <p:sp>
        <p:nvSpPr>
          <p:cNvPr id="3" name="Subtitle 2">
            <a:extLst>
              <a:ext uri="{FF2B5EF4-FFF2-40B4-BE49-F238E27FC236}">
                <a16:creationId xmlns:a16="http://schemas.microsoft.com/office/drawing/2014/main" id="{68DE05DB-52FE-3583-779E-49EB824C59F3}"/>
              </a:ext>
            </a:extLst>
          </p:cNvPr>
          <p:cNvSpPr>
            <a:spLocks noGrp="1"/>
          </p:cNvSpPr>
          <p:nvPr>
            <p:ph type="subTitle" idx="1"/>
          </p:nvPr>
        </p:nvSpPr>
        <p:spPr>
          <a:xfrm>
            <a:off x="1524000" y="3602037"/>
            <a:ext cx="9144000" cy="2387599"/>
          </a:xfrm>
        </p:spPr>
        <p:txBody>
          <a:bodyPr>
            <a:normAutofit/>
          </a:bodyPr>
          <a:lstStyle/>
          <a:p>
            <a:r>
              <a:rPr lang="en-US" dirty="0"/>
              <a:t>Welcome to Everyone!</a:t>
            </a:r>
          </a:p>
          <a:p>
            <a:endParaRPr lang="en-US" dirty="0"/>
          </a:p>
          <a:p>
            <a:r>
              <a:rPr lang="en-US" sz="3200" u="sng" dirty="0">
                <a:solidFill>
                  <a:srgbClr val="C00000"/>
                </a:solidFill>
              </a:rPr>
              <a:t>For the next hour, we are here seeking to create and</a:t>
            </a:r>
          </a:p>
          <a:p>
            <a:r>
              <a:rPr lang="en-US" sz="3200" u="sng" dirty="0">
                <a:solidFill>
                  <a:srgbClr val="C00000"/>
                </a:solidFill>
              </a:rPr>
              <a:t> experience </a:t>
            </a:r>
            <a:r>
              <a:rPr lang="en-US" sz="5200" u="sng" dirty="0">
                <a:solidFill>
                  <a:srgbClr val="C00000"/>
                </a:solidFill>
              </a:rPr>
              <a:t>Unity</a:t>
            </a:r>
            <a:r>
              <a:rPr lang="en-US" sz="3200" u="sng" dirty="0">
                <a:solidFill>
                  <a:srgbClr val="C00000"/>
                </a:solidFill>
              </a:rPr>
              <a:t>!</a:t>
            </a:r>
            <a:r>
              <a:rPr lang="en-US" u="sng" dirty="0"/>
              <a:t> </a:t>
            </a:r>
          </a:p>
          <a:p>
            <a:endParaRPr lang="en-US" dirty="0"/>
          </a:p>
        </p:txBody>
      </p:sp>
    </p:spTree>
    <p:extLst>
      <p:ext uri="{BB962C8B-B14F-4D97-AF65-F5344CB8AC3E}">
        <p14:creationId xmlns:p14="http://schemas.microsoft.com/office/powerpoint/2010/main" val="158908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C825A-4335-7C07-1C95-84E07010C272}"/>
              </a:ext>
            </a:extLst>
          </p:cNvPr>
          <p:cNvSpPr>
            <a:spLocks noGrp="1"/>
          </p:cNvSpPr>
          <p:nvPr>
            <p:ph type="title"/>
          </p:nvPr>
        </p:nvSpPr>
        <p:spPr/>
        <p:txBody>
          <a:bodyPr/>
          <a:lstStyle/>
          <a:p>
            <a:r>
              <a:rPr lang="en-US" dirty="0"/>
              <a:t>Welcome to the Table of Unity (“TOU”)</a:t>
            </a:r>
          </a:p>
        </p:txBody>
      </p:sp>
      <p:sp>
        <p:nvSpPr>
          <p:cNvPr id="3" name="Content Placeholder 2">
            <a:extLst>
              <a:ext uri="{FF2B5EF4-FFF2-40B4-BE49-F238E27FC236}">
                <a16:creationId xmlns:a16="http://schemas.microsoft.com/office/drawing/2014/main" id="{66E535BC-268D-56AA-FCFA-6096C9BDD2F9}"/>
              </a:ext>
            </a:extLst>
          </p:cNvPr>
          <p:cNvSpPr>
            <a:spLocks noGrp="1"/>
          </p:cNvSpPr>
          <p:nvPr>
            <p:ph idx="1"/>
          </p:nvPr>
        </p:nvSpPr>
        <p:spPr/>
        <p:txBody>
          <a:bodyPr>
            <a:normAutofit fontScale="92500" lnSpcReduction="10000"/>
          </a:bodyPr>
          <a:lstStyle/>
          <a:p>
            <a:r>
              <a:rPr lang="en-US" dirty="0"/>
              <a:t>TOU is a fellowship of people that seek to create and experience “Unity.”</a:t>
            </a:r>
          </a:p>
          <a:p>
            <a:endParaRPr lang="en-US" dirty="0"/>
          </a:p>
          <a:p>
            <a:r>
              <a:rPr lang="en-US" dirty="0"/>
              <a:t>The only requirement is that you have a desire – however small or  uncertain – to experience “Unity.”</a:t>
            </a:r>
          </a:p>
          <a:p>
            <a:endParaRPr lang="en-US" dirty="0"/>
          </a:p>
          <a:p>
            <a:r>
              <a:rPr lang="en-US" dirty="0"/>
              <a:t>Membership is voluntary.  There are no financial dues or fees for membership.  You alone decide to become and continue to be a member.</a:t>
            </a:r>
          </a:p>
          <a:p>
            <a:pPr marL="0" indent="0">
              <a:buNone/>
            </a:pPr>
            <a:endParaRPr lang="en-US" dirty="0"/>
          </a:p>
          <a:p>
            <a:r>
              <a:rPr lang="en-US" dirty="0"/>
              <a:t>There are no leaders, authorities, or teachers.  Meeting chair and first speakers rotate so that all may have an opportunity to participate.</a:t>
            </a:r>
          </a:p>
          <a:p>
            <a:endParaRPr lang="en-US" dirty="0"/>
          </a:p>
        </p:txBody>
      </p:sp>
    </p:spTree>
    <p:extLst>
      <p:ext uri="{BB962C8B-B14F-4D97-AF65-F5344CB8AC3E}">
        <p14:creationId xmlns:p14="http://schemas.microsoft.com/office/powerpoint/2010/main" val="332871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1EF1-2695-B4E6-AFB7-48CD34D27B06}"/>
              </a:ext>
            </a:extLst>
          </p:cNvPr>
          <p:cNvSpPr>
            <a:spLocks noGrp="1"/>
          </p:cNvSpPr>
          <p:nvPr>
            <p:ph type="title"/>
          </p:nvPr>
        </p:nvSpPr>
        <p:spPr/>
        <p:txBody>
          <a:bodyPr/>
          <a:lstStyle/>
          <a:p>
            <a:pPr algn="ctr"/>
            <a:r>
              <a:rPr lang="en-US" dirty="0"/>
              <a:t>Table of Unity Roundtable Meeting Format</a:t>
            </a:r>
          </a:p>
        </p:txBody>
      </p:sp>
      <p:sp>
        <p:nvSpPr>
          <p:cNvPr id="3" name="Content Placeholder 2">
            <a:extLst>
              <a:ext uri="{FF2B5EF4-FFF2-40B4-BE49-F238E27FC236}">
                <a16:creationId xmlns:a16="http://schemas.microsoft.com/office/drawing/2014/main" id="{21831214-0ED2-F982-4A4B-01C9F037F38B}"/>
              </a:ext>
            </a:extLst>
          </p:cNvPr>
          <p:cNvSpPr>
            <a:spLocks noGrp="1"/>
          </p:cNvSpPr>
          <p:nvPr>
            <p:ph idx="1"/>
          </p:nvPr>
        </p:nvSpPr>
        <p:spPr/>
        <p:txBody>
          <a:bodyPr>
            <a:normAutofit/>
          </a:bodyPr>
          <a:lstStyle/>
          <a:p>
            <a:r>
              <a:rPr lang="en-US" dirty="0"/>
              <a:t>The Chair presents the chosen format for today’s meeting</a:t>
            </a:r>
          </a:p>
          <a:p>
            <a:pPr marL="0" indent="0">
              <a:buNone/>
            </a:pPr>
            <a:endParaRPr lang="en-US" dirty="0"/>
          </a:p>
          <a:p>
            <a:r>
              <a:rPr lang="en-US" dirty="0"/>
              <a:t>The Chair will specific how much time the leader and each participant have to speak at this meeting.</a:t>
            </a:r>
          </a:p>
          <a:p>
            <a:pPr marL="0" indent="0">
              <a:buNone/>
            </a:pPr>
            <a:endParaRPr lang="en-US" dirty="0"/>
          </a:p>
          <a:p>
            <a:r>
              <a:rPr lang="en-US" dirty="0"/>
              <a:t>If a participant reaches the limit, the Chair will ask that the next participant may speak.  </a:t>
            </a:r>
          </a:p>
          <a:p>
            <a:pPr marL="0" indent="0">
              <a:buNone/>
            </a:pPr>
            <a:endParaRPr lang="en-US" dirty="0"/>
          </a:p>
          <a:p>
            <a:r>
              <a:rPr lang="en-US" dirty="0"/>
              <a:t>In this fashion, TOU seeks to allow all to participate fairly.</a:t>
            </a:r>
          </a:p>
        </p:txBody>
      </p:sp>
    </p:spTree>
    <p:extLst>
      <p:ext uri="{BB962C8B-B14F-4D97-AF65-F5344CB8AC3E}">
        <p14:creationId xmlns:p14="http://schemas.microsoft.com/office/powerpoint/2010/main" val="112716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1EF1-2695-B4E6-AFB7-48CD34D27B06}"/>
              </a:ext>
            </a:extLst>
          </p:cNvPr>
          <p:cNvSpPr>
            <a:spLocks noGrp="1"/>
          </p:cNvSpPr>
          <p:nvPr>
            <p:ph type="title"/>
          </p:nvPr>
        </p:nvSpPr>
        <p:spPr/>
        <p:txBody>
          <a:bodyPr/>
          <a:lstStyle/>
          <a:p>
            <a:pPr algn="ctr"/>
            <a:r>
              <a:rPr lang="en-US" dirty="0"/>
              <a:t>Table of Unity Roundtable Safe Space</a:t>
            </a:r>
          </a:p>
        </p:txBody>
      </p:sp>
      <p:sp>
        <p:nvSpPr>
          <p:cNvPr id="3" name="Content Placeholder 2">
            <a:extLst>
              <a:ext uri="{FF2B5EF4-FFF2-40B4-BE49-F238E27FC236}">
                <a16:creationId xmlns:a16="http://schemas.microsoft.com/office/drawing/2014/main" id="{21831214-0ED2-F982-4A4B-01C9F037F38B}"/>
              </a:ext>
            </a:extLst>
          </p:cNvPr>
          <p:cNvSpPr>
            <a:spLocks noGrp="1"/>
          </p:cNvSpPr>
          <p:nvPr>
            <p:ph idx="1"/>
          </p:nvPr>
        </p:nvSpPr>
        <p:spPr/>
        <p:txBody>
          <a:bodyPr>
            <a:normAutofit/>
          </a:bodyPr>
          <a:lstStyle/>
          <a:p>
            <a:r>
              <a:rPr lang="en-US" dirty="0">
                <a:solidFill>
                  <a:schemeClr val="accent1">
                    <a:lumMod val="75000"/>
                  </a:schemeClr>
                </a:solidFill>
              </a:rPr>
              <a:t>TOU is neither aligned with nor opposes other organizations that may be, for example, political, religious, economic, charitable, or academic.</a:t>
            </a:r>
          </a:p>
          <a:p>
            <a:endParaRPr lang="en-US" dirty="0"/>
          </a:p>
          <a:p>
            <a:r>
              <a:rPr lang="en-US" dirty="0">
                <a:solidFill>
                  <a:schemeClr val="tx2">
                    <a:lumMod val="75000"/>
                  </a:schemeClr>
                </a:solidFill>
              </a:rPr>
              <a:t>We share our personal experiences and avoid “big picture topics.” The Chair may remind a participant to keep their contribution to their personal experience.</a:t>
            </a:r>
          </a:p>
          <a:p>
            <a:pPr marL="0" indent="0">
              <a:buNone/>
            </a:pPr>
            <a:endParaRPr lang="en-US" dirty="0"/>
          </a:p>
          <a:p>
            <a:r>
              <a:rPr lang="en-US" dirty="0"/>
              <a:t>Please see the TOU website for detailed reasoning on this guiderail.</a:t>
            </a:r>
          </a:p>
          <a:p>
            <a:pPr marL="0" indent="0">
              <a:buNone/>
            </a:pPr>
            <a:endParaRPr lang="en-US" dirty="0"/>
          </a:p>
        </p:txBody>
      </p:sp>
    </p:spTree>
    <p:extLst>
      <p:ext uri="{BB962C8B-B14F-4D97-AF65-F5344CB8AC3E}">
        <p14:creationId xmlns:p14="http://schemas.microsoft.com/office/powerpoint/2010/main" val="370760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1EF1-2695-B4E6-AFB7-48CD34D27B06}"/>
              </a:ext>
            </a:extLst>
          </p:cNvPr>
          <p:cNvSpPr>
            <a:spLocks noGrp="1"/>
          </p:cNvSpPr>
          <p:nvPr>
            <p:ph type="title"/>
          </p:nvPr>
        </p:nvSpPr>
        <p:spPr/>
        <p:txBody>
          <a:bodyPr/>
          <a:lstStyle/>
          <a:p>
            <a:pPr algn="ctr"/>
            <a:r>
              <a:rPr lang="en-US" dirty="0"/>
              <a:t>Table of Unity Roundtable Safe Space</a:t>
            </a:r>
          </a:p>
        </p:txBody>
      </p:sp>
      <p:sp>
        <p:nvSpPr>
          <p:cNvPr id="3" name="Content Placeholder 2">
            <a:extLst>
              <a:ext uri="{FF2B5EF4-FFF2-40B4-BE49-F238E27FC236}">
                <a16:creationId xmlns:a16="http://schemas.microsoft.com/office/drawing/2014/main" id="{21831214-0ED2-F982-4A4B-01C9F037F38B}"/>
              </a:ext>
            </a:extLst>
          </p:cNvPr>
          <p:cNvSpPr>
            <a:spLocks noGrp="1"/>
          </p:cNvSpPr>
          <p:nvPr>
            <p:ph idx="1"/>
          </p:nvPr>
        </p:nvSpPr>
        <p:spPr>
          <a:xfrm>
            <a:off x="838200" y="1404730"/>
            <a:ext cx="10515600" cy="5088145"/>
          </a:xfrm>
        </p:spPr>
        <p:txBody>
          <a:bodyPr>
            <a:noAutofit/>
          </a:bodyPr>
          <a:lstStyle/>
          <a:p>
            <a:pPr marL="0" indent="0" algn="l">
              <a:buNone/>
            </a:pPr>
            <a:r>
              <a:rPr lang="en-US" sz="2400" b="0" i="0" u="none" strike="noStrike" baseline="0" dirty="0">
                <a:solidFill>
                  <a:srgbClr val="002060"/>
                </a:solidFill>
                <a:latin typeface="Arial" panose="020B0604020202020204" pitchFamily="34" charset="0"/>
                <a:cs typeface="Arial" panose="020B0604020202020204" pitchFamily="34" charset="0"/>
              </a:rPr>
              <a:t>● </a:t>
            </a:r>
            <a:r>
              <a:rPr lang="en-US" sz="2400" dirty="0">
                <a:solidFill>
                  <a:srgbClr val="002060"/>
                </a:solidFill>
                <a:latin typeface="Arial" panose="020B0604020202020204" pitchFamily="34" charset="0"/>
                <a:cs typeface="Arial" panose="020B0604020202020204" pitchFamily="34" charset="0"/>
              </a:rPr>
              <a:t>Chair sets time allowed for and introduces Lead/First Speaker</a:t>
            </a:r>
          </a:p>
          <a:p>
            <a:pPr marL="0" indent="0" algn="l">
              <a:buNone/>
            </a:pPr>
            <a:r>
              <a:rPr lang="en-US" sz="2400" b="0" i="0" u="none" strike="noStrike" baseline="0" dirty="0">
                <a:solidFill>
                  <a:srgbClr val="002060"/>
                </a:solidFill>
                <a:latin typeface="Arial" panose="020B0604020202020204" pitchFamily="34" charset="0"/>
                <a:cs typeface="Arial" panose="020B0604020202020204" pitchFamily="34" charset="0"/>
              </a:rPr>
              <a:t>● Chair sets time allowed for each person to speak based on the number of people in the meeting.  </a:t>
            </a:r>
          </a:p>
          <a:p>
            <a:pPr marL="0" indent="0">
              <a:buNone/>
            </a:pPr>
            <a:r>
              <a:rPr lang="en-US" sz="2400" b="0" i="0" u="none" strike="noStrike" baseline="0" dirty="0">
                <a:solidFill>
                  <a:srgbClr val="002060"/>
                </a:solidFill>
                <a:latin typeface="Arial" panose="020B0604020202020204" pitchFamily="34" charset="0"/>
                <a:cs typeface="Arial" panose="020B0604020202020204" pitchFamily="34" charset="0"/>
              </a:rPr>
              <a:t>● Chair manages flow of meeting and calls on individuals who raise their hand (in person or virtually) to speak</a:t>
            </a:r>
          </a:p>
          <a:p>
            <a:pPr marL="0" indent="0">
              <a:buNone/>
            </a:pPr>
            <a:r>
              <a:rPr lang="en-US" sz="2400" b="0" i="0" u="none" strike="noStrike" baseline="0" dirty="0">
                <a:solidFill>
                  <a:srgbClr val="002060"/>
                </a:solidFill>
                <a:latin typeface="Arial" panose="020B0604020202020204" pitchFamily="34" charset="0"/>
                <a:cs typeface="Arial" panose="020B0604020202020204" pitchFamily="34" charset="0"/>
              </a:rPr>
              <a:t>● No interruptions or questions</a:t>
            </a:r>
          </a:p>
          <a:p>
            <a:pPr marL="0" indent="0" algn="l">
              <a:buNone/>
            </a:pPr>
            <a:r>
              <a:rPr lang="en-US" sz="2400" b="0" i="0" u="none" strike="noStrike" baseline="0" dirty="0">
                <a:solidFill>
                  <a:srgbClr val="002060"/>
                </a:solidFill>
                <a:latin typeface="Arial" panose="020B0604020202020204" pitchFamily="34" charset="0"/>
                <a:cs typeface="Arial" panose="020B0604020202020204" pitchFamily="34" charset="0"/>
              </a:rPr>
              <a:t>● Listening is a gift we give to those who speak</a:t>
            </a:r>
          </a:p>
          <a:p>
            <a:pPr marL="0" indent="0" algn="l">
              <a:buNone/>
            </a:pPr>
            <a:r>
              <a:rPr lang="en-US" sz="2400" b="0" i="0" u="none" strike="noStrike" baseline="0" dirty="0">
                <a:solidFill>
                  <a:srgbClr val="002060"/>
                </a:solidFill>
                <a:latin typeface="Arial" panose="020B0604020202020204" pitchFamily="34" charset="0"/>
                <a:cs typeface="Arial" panose="020B0604020202020204" pitchFamily="34" charset="0"/>
              </a:rPr>
              <a:t>● Moments of silence can allow for reflection on the discussion</a:t>
            </a:r>
          </a:p>
          <a:p>
            <a:pPr marL="0" indent="0" algn="l">
              <a:buNone/>
            </a:pPr>
            <a:r>
              <a:rPr lang="en-US" sz="2400" b="0" i="0" u="none" strike="noStrike" baseline="0" dirty="0">
                <a:solidFill>
                  <a:srgbClr val="002060"/>
                </a:solidFill>
                <a:latin typeface="Arial" panose="020B0604020202020204" pitchFamily="34" charset="0"/>
                <a:cs typeface="Arial" panose="020B0604020202020204" pitchFamily="34" charset="0"/>
              </a:rPr>
              <a:t>● </a:t>
            </a:r>
            <a:r>
              <a:rPr lang="en-US" sz="2400" dirty="0">
                <a:solidFill>
                  <a:srgbClr val="002060"/>
                </a:solidFill>
                <a:latin typeface="Arial" panose="020B0604020202020204" pitchFamily="34" charset="0"/>
                <a:cs typeface="Arial" panose="020B0604020202020204" pitchFamily="34" charset="0"/>
              </a:rPr>
              <a:t>Often times, there is not enough time to say everything you would like to share.   Please keep in mind that TOU is an “ongoing conversation.” </a:t>
            </a:r>
            <a:r>
              <a:rPr lang="en-US" sz="2400" b="0" i="0" u="none" strike="noStrike" baseline="0" dirty="0">
                <a:solidFill>
                  <a:srgbClr val="002060"/>
                </a:solidFill>
                <a:latin typeface="Arial" panose="020B0604020202020204" pitchFamily="34" charset="0"/>
                <a:cs typeface="Arial" panose="020B0604020202020204" pitchFamily="34" charset="0"/>
              </a:rPr>
              <a:t>Today’s conversation can continue after the meeting</a:t>
            </a: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07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1EF1-2695-B4E6-AFB7-48CD34D27B06}"/>
              </a:ext>
            </a:extLst>
          </p:cNvPr>
          <p:cNvSpPr>
            <a:spLocks noGrp="1"/>
          </p:cNvSpPr>
          <p:nvPr>
            <p:ph type="title"/>
          </p:nvPr>
        </p:nvSpPr>
        <p:spPr/>
        <p:txBody>
          <a:bodyPr/>
          <a:lstStyle/>
          <a:p>
            <a:pPr algn="ctr"/>
            <a:r>
              <a:rPr lang="en-US" dirty="0"/>
              <a:t>Table of Unity Roundtable Safe Space</a:t>
            </a:r>
          </a:p>
        </p:txBody>
      </p:sp>
      <p:sp>
        <p:nvSpPr>
          <p:cNvPr id="3" name="Content Placeholder 2">
            <a:extLst>
              <a:ext uri="{FF2B5EF4-FFF2-40B4-BE49-F238E27FC236}">
                <a16:creationId xmlns:a16="http://schemas.microsoft.com/office/drawing/2014/main" id="{21831214-0ED2-F982-4A4B-01C9F037F38B}"/>
              </a:ext>
            </a:extLst>
          </p:cNvPr>
          <p:cNvSpPr>
            <a:spLocks noGrp="1"/>
          </p:cNvSpPr>
          <p:nvPr>
            <p:ph idx="1"/>
          </p:nvPr>
        </p:nvSpPr>
        <p:spPr/>
        <p:txBody>
          <a:bodyPr>
            <a:normAutofit lnSpcReduction="10000"/>
          </a:bodyPr>
          <a:lstStyle/>
          <a:p>
            <a:pPr algn="l"/>
            <a:r>
              <a:rPr lang="en-US" sz="2400" b="0" i="0" u="none" strike="noStrike" baseline="0" dirty="0">
                <a:solidFill>
                  <a:srgbClr val="666666"/>
                </a:solidFill>
                <a:latin typeface="Arial" panose="020B0604020202020204" pitchFamily="34" charset="0"/>
                <a:cs typeface="Arial" panose="020B0604020202020204" pitchFamily="34" charset="0"/>
              </a:rPr>
              <a:t>We create a shared conversation inclusive to everyone regardless of</a:t>
            </a:r>
          </a:p>
          <a:p>
            <a:pPr algn="l"/>
            <a:r>
              <a:rPr lang="en-US" sz="2400" b="0" i="0" u="none" strike="noStrike" baseline="0" dirty="0">
                <a:solidFill>
                  <a:srgbClr val="666666"/>
                </a:solidFill>
                <a:latin typeface="Arial" panose="020B0604020202020204" pitchFamily="34" charset="0"/>
                <a:cs typeface="Arial" panose="020B0604020202020204" pitchFamily="34" charset="0"/>
              </a:rPr>
              <a:t>● Race</a:t>
            </a:r>
          </a:p>
          <a:p>
            <a:pPr algn="l"/>
            <a:r>
              <a:rPr lang="en-US" sz="2400" b="0" i="0" u="none" strike="noStrike" baseline="0" dirty="0">
                <a:solidFill>
                  <a:srgbClr val="666666"/>
                </a:solidFill>
                <a:latin typeface="Arial" panose="020B0604020202020204" pitchFamily="34" charset="0"/>
                <a:cs typeface="Arial" panose="020B0604020202020204" pitchFamily="34" charset="0"/>
              </a:rPr>
              <a:t>● Age</a:t>
            </a:r>
          </a:p>
          <a:p>
            <a:pPr algn="l"/>
            <a:r>
              <a:rPr lang="en-US" sz="2400" b="0" i="0" u="none" strike="noStrike" baseline="0" dirty="0">
                <a:solidFill>
                  <a:srgbClr val="666666"/>
                </a:solidFill>
                <a:latin typeface="Arial" panose="020B0604020202020204" pitchFamily="34" charset="0"/>
                <a:cs typeface="Arial" panose="020B0604020202020204" pitchFamily="34" charset="0"/>
              </a:rPr>
              <a:t>● Religion</a:t>
            </a:r>
          </a:p>
          <a:p>
            <a:pPr algn="l"/>
            <a:r>
              <a:rPr lang="en-US" sz="2400" b="0" i="0" u="none" strike="noStrike" baseline="0" dirty="0">
                <a:solidFill>
                  <a:srgbClr val="666666"/>
                </a:solidFill>
                <a:latin typeface="Arial" panose="020B0604020202020204" pitchFamily="34" charset="0"/>
                <a:cs typeface="Arial" panose="020B0604020202020204" pitchFamily="34" charset="0"/>
              </a:rPr>
              <a:t>● Gender</a:t>
            </a:r>
          </a:p>
          <a:p>
            <a:pPr algn="l"/>
            <a:r>
              <a:rPr lang="en-US" sz="2400" b="0" i="0" u="none" strike="noStrike" baseline="0" dirty="0">
                <a:solidFill>
                  <a:srgbClr val="666666"/>
                </a:solidFill>
                <a:latin typeface="Arial" panose="020B0604020202020204" pitchFamily="34" charset="0"/>
                <a:cs typeface="Arial" panose="020B0604020202020204" pitchFamily="34" charset="0"/>
              </a:rPr>
              <a:t>● Politics</a:t>
            </a:r>
          </a:p>
          <a:p>
            <a:pPr algn="l"/>
            <a:r>
              <a:rPr lang="en-US" sz="2400" b="0" i="0" u="none" strike="noStrike" baseline="0" dirty="0">
                <a:solidFill>
                  <a:srgbClr val="666666"/>
                </a:solidFill>
                <a:latin typeface="Arial" panose="020B0604020202020204" pitchFamily="34" charset="0"/>
                <a:cs typeface="Arial" panose="020B0604020202020204" pitchFamily="34" charset="0"/>
              </a:rPr>
              <a:t>● Sexual Orientation</a:t>
            </a:r>
          </a:p>
          <a:p>
            <a:pPr algn="l"/>
            <a:r>
              <a:rPr lang="en-US" sz="2400" b="0" i="0" u="none" strike="noStrike" baseline="0" dirty="0">
                <a:solidFill>
                  <a:srgbClr val="666666"/>
                </a:solidFill>
                <a:latin typeface="Arial" panose="020B0604020202020204" pitchFamily="34" charset="0"/>
                <a:cs typeface="Arial" panose="020B0604020202020204" pitchFamily="34" charset="0"/>
              </a:rPr>
              <a:t>● Abilities</a:t>
            </a:r>
          </a:p>
          <a:p>
            <a:pPr marL="0" indent="0" algn="l">
              <a:buNone/>
            </a:pPr>
            <a:r>
              <a:rPr lang="en-US" sz="2400" b="0" i="0" u="none" strike="noStrike" baseline="0" dirty="0">
                <a:solidFill>
                  <a:srgbClr val="666666"/>
                </a:solidFill>
                <a:latin typeface="Arial" panose="020B0604020202020204" pitchFamily="34" charset="0"/>
                <a:cs typeface="Arial" panose="020B0604020202020204" pitchFamily="34" charset="0"/>
              </a:rPr>
              <a:t>…..and any other identifying factors that may be a barrier to sitting next to someone at this table.</a:t>
            </a: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54332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CA26-473E-3754-1033-3B5C15366D42}"/>
              </a:ext>
            </a:extLst>
          </p:cNvPr>
          <p:cNvSpPr>
            <a:spLocks noGrp="1"/>
          </p:cNvSpPr>
          <p:nvPr>
            <p:ph type="title"/>
          </p:nvPr>
        </p:nvSpPr>
        <p:spPr/>
        <p:txBody>
          <a:bodyPr/>
          <a:lstStyle/>
          <a:p>
            <a:pPr algn="ctr"/>
            <a:r>
              <a:rPr lang="en-US" sz="4400" kern="0" dirty="0">
                <a:solidFill>
                  <a:srgbClr val="FF5722"/>
                </a:solidFill>
                <a:effectLst/>
                <a:latin typeface="Arial" panose="020B0604020202020204" pitchFamily="34" charset="0"/>
                <a:ea typeface="Calibri" panose="020F0502020204030204" pitchFamily="34" charset="0"/>
              </a:rPr>
              <a:t>Table of Unity Pillars</a:t>
            </a:r>
            <a:br>
              <a:rPr lang="en-US" sz="4400" kern="100" dirty="0">
                <a:effectLst/>
                <a:latin typeface="Times New Roman" panose="02020603050405020304" pitchFamily="18"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9F8B339B-853F-8239-CF43-D5DAD2151854}"/>
              </a:ext>
            </a:extLst>
          </p:cNvPr>
          <p:cNvSpPr>
            <a:spLocks noGrp="1"/>
          </p:cNvSpPr>
          <p:nvPr>
            <p:ph idx="1"/>
          </p:nvPr>
        </p:nvSpPr>
        <p:spPr>
          <a:xfrm>
            <a:off x="838200" y="1417983"/>
            <a:ext cx="10515600" cy="4758980"/>
          </a:xfrm>
        </p:spPr>
        <p:txBody>
          <a:bodyPr>
            <a:normAutofit/>
          </a:bodyPr>
          <a:lstStyle/>
          <a:p>
            <a:pPr marL="0" marR="0" indent="0">
              <a:spcBef>
                <a:spcPts val="0"/>
              </a:spcBef>
              <a:spcAft>
                <a:spcPts val="0"/>
              </a:spcAft>
              <a:buNone/>
            </a:pPr>
            <a:r>
              <a:rPr lang="en-US" sz="1800" b="1" kern="0" dirty="0">
                <a:solidFill>
                  <a:srgbClr val="00796B"/>
                </a:solidFill>
                <a:effectLst/>
                <a:latin typeface="Arial" panose="020B0604020202020204" pitchFamily="34" charset="0"/>
                <a:ea typeface="ArialMT"/>
              </a:rPr>
              <a:t>● </a:t>
            </a:r>
            <a:r>
              <a:rPr lang="en-US" sz="1800" b="1" kern="0" dirty="0">
                <a:solidFill>
                  <a:srgbClr val="00796B"/>
                </a:solidFill>
                <a:effectLst/>
                <a:latin typeface="Arial" panose="020B0604020202020204" pitchFamily="34" charset="0"/>
                <a:ea typeface="Calibri" panose="020F0502020204030204" pitchFamily="34" charset="0"/>
              </a:rPr>
              <a:t>Accepting </a:t>
            </a:r>
            <a:r>
              <a:rPr lang="en-US" sz="1800" kern="0" dirty="0">
                <a:solidFill>
                  <a:srgbClr val="00796B"/>
                </a:solidFill>
                <a:effectLst/>
                <a:latin typeface="Arial" panose="020B0604020202020204" pitchFamily="34" charset="0"/>
                <a:ea typeface="Calibri" panose="020F0502020204030204" pitchFamily="34" charset="0"/>
              </a:rPr>
              <a:t> </a:t>
            </a:r>
            <a:r>
              <a:rPr lang="en-US" sz="1800" kern="0" dirty="0">
                <a:solidFill>
                  <a:srgbClr val="00796B"/>
                </a:solidFill>
                <a:effectLst/>
                <a:latin typeface="Arial" panose="020B0604020202020204" pitchFamily="34" charset="0"/>
                <a:ea typeface="ArialMT"/>
              </a:rPr>
              <a:t> </a:t>
            </a: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Accept people for who they are. They are good enough. You are good enough.</a:t>
            </a:r>
            <a:endParaRPr lang="en-US" sz="1800"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Necessary for having a safe space</a:t>
            </a:r>
          </a:p>
          <a:p>
            <a:pPr marL="0" marR="0" indent="0">
              <a:spcBef>
                <a:spcPts val="0"/>
              </a:spcBef>
              <a:spcAft>
                <a:spcPts val="0"/>
              </a:spcAft>
              <a:buNone/>
            </a:pPr>
            <a:endParaRPr lang="en-US" sz="1800" kern="1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1800" b="1" kern="0" dirty="0">
                <a:solidFill>
                  <a:srgbClr val="00796B"/>
                </a:solidFill>
                <a:effectLst/>
                <a:latin typeface="Arial" panose="020B0604020202020204" pitchFamily="34" charset="0"/>
                <a:ea typeface="ArialMT"/>
              </a:rPr>
              <a:t>● </a:t>
            </a:r>
            <a:r>
              <a:rPr lang="en-US" sz="1800" b="1" kern="0" dirty="0">
                <a:solidFill>
                  <a:srgbClr val="00796B"/>
                </a:solidFill>
                <a:effectLst/>
                <a:latin typeface="Arial" panose="020B0604020202020204" pitchFamily="34" charset="0"/>
                <a:ea typeface="Calibri" panose="020F0502020204030204" pitchFamily="34" charset="0"/>
              </a:rPr>
              <a:t>Active</a:t>
            </a:r>
            <a:endParaRPr lang="en-US" sz="1800" b="1"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Show up for people. Participate. Try. This </a:t>
            </a:r>
            <a:r>
              <a:rPr lang="en-US" sz="1800" kern="0" dirty="0" err="1">
                <a:solidFill>
                  <a:srgbClr val="00796B"/>
                </a:solidFill>
                <a:effectLst/>
                <a:latin typeface="Arial" panose="020B0604020202020204" pitchFamily="34" charset="0"/>
                <a:ea typeface="Calibri" panose="020F0502020204030204" pitchFamily="34" charset="0"/>
              </a:rPr>
              <a:t>ishow</a:t>
            </a:r>
            <a:r>
              <a:rPr lang="en-US" sz="1800" kern="0" dirty="0">
                <a:solidFill>
                  <a:srgbClr val="00796B"/>
                </a:solidFill>
                <a:effectLst/>
                <a:latin typeface="Arial" panose="020B0604020202020204" pitchFamily="34" charset="0"/>
                <a:ea typeface="Calibri" panose="020F0502020204030204" pitchFamily="34" charset="0"/>
              </a:rPr>
              <a:t> we create relationships and</a:t>
            </a:r>
            <a:endParaRPr lang="en-US" sz="1800"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experiences.</a:t>
            </a:r>
            <a:endParaRPr lang="en-US" sz="1800"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Reliability and Consistency are keys to building trust.</a:t>
            </a:r>
            <a:endParaRPr lang="en-US" sz="1800"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Active Listening.</a:t>
            </a:r>
          </a:p>
          <a:p>
            <a:pPr marL="0" marR="0" indent="0">
              <a:spcBef>
                <a:spcPts val="0"/>
              </a:spcBef>
              <a:spcAft>
                <a:spcPts val="0"/>
              </a:spcAft>
              <a:buNone/>
            </a:pPr>
            <a:endParaRPr lang="en-US" sz="1800" kern="1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1800" b="1" kern="0" dirty="0">
                <a:solidFill>
                  <a:srgbClr val="00796B"/>
                </a:solidFill>
                <a:effectLst/>
                <a:latin typeface="Arial" panose="020B0604020202020204" pitchFamily="34" charset="0"/>
                <a:ea typeface="ArialMT"/>
              </a:rPr>
              <a:t>● </a:t>
            </a:r>
            <a:r>
              <a:rPr lang="en-US" sz="1800" b="1" kern="0" dirty="0">
                <a:solidFill>
                  <a:srgbClr val="00796B"/>
                </a:solidFill>
                <a:effectLst/>
                <a:latin typeface="Arial" panose="020B0604020202020204" pitchFamily="34" charset="0"/>
                <a:ea typeface="Calibri" panose="020F0502020204030204" pitchFamily="34" charset="0"/>
              </a:rPr>
              <a:t>Aligned</a:t>
            </a:r>
            <a:endParaRPr lang="en-US" sz="1800" b="1"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Live a life that aligns with your personal values.</a:t>
            </a:r>
            <a:endParaRPr lang="en-US" sz="1800"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If someone accepted everything and was active in everything, there could be the feeling of losing one's sense of self. Thus, being aligned with oneself allows that person to set their own goals and boundaries for the most important things to the individual.</a:t>
            </a:r>
          </a:p>
          <a:p>
            <a:pPr marL="0" marR="0" indent="0">
              <a:spcBef>
                <a:spcPts val="0"/>
              </a:spcBef>
              <a:spcAft>
                <a:spcPts val="0"/>
              </a:spcAft>
              <a:buNone/>
            </a:pPr>
            <a:endParaRPr lang="en-US" sz="1800" kern="1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1800" b="1" kern="0" dirty="0">
                <a:solidFill>
                  <a:srgbClr val="00796B"/>
                </a:solidFill>
                <a:effectLst/>
                <a:latin typeface="Arial" panose="020B0604020202020204" pitchFamily="34" charset="0"/>
                <a:ea typeface="ArialMT"/>
              </a:rPr>
              <a:t>● </a:t>
            </a:r>
            <a:r>
              <a:rPr lang="en-US" sz="1800" b="1" kern="0" dirty="0">
                <a:solidFill>
                  <a:srgbClr val="00796B"/>
                </a:solidFill>
                <a:effectLst/>
                <a:latin typeface="Arial" panose="020B0604020202020204" pitchFamily="34" charset="0"/>
                <a:ea typeface="Calibri" panose="020F0502020204030204" pitchFamily="34" charset="0"/>
              </a:rPr>
              <a:t>Awareness</a:t>
            </a:r>
            <a:endParaRPr lang="en-US" sz="1800" b="1" kern="1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kern="0" dirty="0">
                <a:solidFill>
                  <a:srgbClr val="00796B"/>
                </a:solidFill>
                <a:effectLst/>
                <a:latin typeface="Arial" panose="020B0604020202020204" pitchFamily="34" charset="0"/>
                <a:ea typeface="Calibri" panose="020F0502020204030204" pitchFamily="34" charset="0"/>
              </a:rPr>
              <a:t>To be both self aware and we may not fully understand another person’s experience</a:t>
            </a:r>
            <a:endParaRPr lang="en-US" sz="1800" kern="1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941166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2505</TotalTime>
  <Words>568</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Table of Unity Meeting</vt:lpstr>
      <vt:lpstr>Welcome to the Table of Unity (“TOU”)</vt:lpstr>
      <vt:lpstr>Table of Unity Roundtable Meeting Format</vt:lpstr>
      <vt:lpstr>Table of Unity Roundtable Safe Space</vt:lpstr>
      <vt:lpstr>Table of Unity Roundtable Safe Space</vt:lpstr>
      <vt:lpstr>Table of Unity Roundtable Safe Space</vt:lpstr>
      <vt:lpstr>Table of Unity Pillars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of Unity Meeting</dc:title>
  <dc:creator>Jim Selvaggi</dc:creator>
  <cp:lastModifiedBy>Jim Selvaggi</cp:lastModifiedBy>
  <cp:revision>8</cp:revision>
  <dcterms:created xsi:type="dcterms:W3CDTF">2023-03-24T14:10:44Z</dcterms:created>
  <dcterms:modified xsi:type="dcterms:W3CDTF">2024-01-15T11:35:50Z</dcterms:modified>
</cp:coreProperties>
</file>